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4" r:id="rId4"/>
    <p:sldId id="275" r:id="rId5"/>
    <p:sldId id="278" r:id="rId6"/>
    <p:sldId id="277" r:id="rId7"/>
    <p:sldId id="264" r:id="rId8"/>
    <p:sldId id="454" r:id="rId9"/>
    <p:sldId id="455" r:id="rId10"/>
    <p:sldId id="453" r:id="rId11"/>
    <p:sldId id="456" r:id="rId12"/>
    <p:sldId id="457" r:id="rId13"/>
    <p:sldId id="452"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4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3" autoAdjust="0"/>
    <p:restoredTop sz="94660"/>
  </p:normalViewPr>
  <p:slideViewPr>
    <p:cSldViewPr snapToGrid="0">
      <p:cViewPr varScale="1">
        <p:scale>
          <a:sx n="83" d="100"/>
          <a:sy n="83" d="100"/>
        </p:scale>
        <p:origin x="52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06-09-2021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06-09-2021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06-09-2021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32343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It is a mathematical tool from applied linear algebra. </a:t>
            </a:r>
          </a:p>
          <a:p>
            <a:pPr marL="285750" indent="-285750" algn="just">
              <a:buFont typeface="Wingdings" panose="05000000000000000000" pitchFamily="2" charset="2"/>
              <a:buChar char="q"/>
            </a:pPr>
            <a:r>
              <a:rPr lang="en-US" sz="2000" dirty="0"/>
              <a:t> It is a simple, non-parametric method of extracting relevant information from confusing data sets. </a:t>
            </a:r>
          </a:p>
          <a:p>
            <a:pPr marL="285750" indent="-285750" algn="just">
              <a:buFont typeface="Wingdings" panose="05000000000000000000" pitchFamily="2" charset="2"/>
              <a:buChar char="q"/>
            </a:pPr>
            <a:r>
              <a:rPr lang="en-US" sz="2000" dirty="0"/>
              <a:t> It provides a roadmap for how to reduce a complex data set to a lower dimension.</a:t>
            </a:r>
          </a:p>
          <a:p>
            <a:pPr marL="285750" indent="-285750" algn="just">
              <a:buFont typeface="Wingdings" panose="05000000000000000000" pitchFamily="2" charset="2"/>
              <a:buChar char="q"/>
            </a:pPr>
            <a:r>
              <a:rPr lang="en-US" sz="2000" dirty="0"/>
              <a:t>Main idea: seek most accurate data representation in a lower dimensional space</a:t>
            </a:r>
            <a:endParaRPr lang="en-IN" sz="20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10" name="Picture 9">
            <a:extLst>
              <a:ext uri="{FF2B5EF4-FFF2-40B4-BE49-F238E27FC236}">
                <a16:creationId xmlns:a16="http://schemas.microsoft.com/office/drawing/2014/main" id="{F5F47070-D269-4943-9466-CF3F9B54DB8D}"/>
              </a:ext>
            </a:extLst>
          </p:cNvPr>
          <p:cNvPicPr>
            <a:picLocks noChangeAspect="1"/>
          </p:cNvPicPr>
          <p:nvPr/>
        </p:nvPicPr>
        <p:blipFill>
          <a:blip r:embed="rId3"/>
          <a:stretch>
            <a:fillRect/>
          </a:stretch>
        </p:blipFill>
        <p:spPr>
          <a:xfrm>
            <a:off x="839499" y="2427209"/>
            <a:ext cx="10734675" cy="3892839"/>
          </a:xfrm>
          <a:prstGeom prst="rect">
            <a:avLst/>
          </a:prstGeom>
        </p:spPr>
      </p:pic>
    </p:spTree>
    <p:extLst>
      <p:ext uri="{BB962C8B-B14F-4D97-AF65-F5344CB8AC3E}">
        <p14:creationId xmlns:p14="http://schemas.microsoft.com/office/powerpoint/2010/main" val="2801102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05164" cy="871754"/>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544945" y="990692"/>
            <a:ext cx="11194473" cy="1077218"/>
          </a:xfrm>
          <a:prstGeom prst="rect">
            <a:avLst/>
          </a:prstGeom>
          <a:noFill/>
        </p:spPr>
        <p:txBody>
          <a:bodyPr wrap="square">
            <a:spAutoFit/>
          </a:bodyPr>
          <a:lstStyle/>
          <a:p>
            <a:pPr marL="285750" indent="-285750" algn="just">
              <a:buFont typeface="Wingdings" panose="05000000000000000000" pitchFamily="2" charset="2"/>
              <a:buChar char="q"/>
            </a:pPr>
            <a:r>
              <a:rPr lang="en-US" sz="3200" dirty="0"/>
              <a:t> After the data is projected on the best line, need to transform the coordinate system to get 1D representation for vector y</a:t>
            </a:r>
            <a:endParaRPr lang="en-IN" sz="3200" dirty="0"/>
          </a:p>
        </p:txBody>
      </p:sp>
      <p:sp>
        <p:nvSpPr>
          <p:cNvPr id="7" name="TextBox 6">
            <a:extLst>
              <a:ext uri="{FF2B5EF4-FFF2-40B4-BE49-F238E27FC236}">
                <a16:creationId xmlns:a16="http://schemas.microsoft.com/office/drawing/2014/main" id="{873C3135-5A17-4C0C-807F-06A1260909D7}"/>
              </a:ext>
            </a:extLst>
          </p:cNvPr>
          <p:cNvSpPr txBox="1"/>
          <p:nvPr/>
        </p:nvSpPr>
        <p:spPr>
          <a:xfrm>
            <a:off x="544945" y="6433127"/>
            <a:ext cx="5347856" cy="261610"/>
          </a:xfrm>
          <a:prstGeom prst="rect">
            <a:avLst/>
          </a:prstGeom>
          <a:noFill/>
        </p:spPr>
        <p:txBody>
          <a:bodyPr wrap="square" rtlCol="0">
            <a:spAutoFit/>
          </a:bodyPr>
          <a:lstStyle/>
          <a:p>
            <a:r>
              <a:rPr lang="en-IN" sz="1100" dirty="0"/>
              <a:t>Image Source: https://www.csd.uwo.ca/~oveksler/Courses/CS434a_541a/Lecture7.pdf</a:t>
            </a:r>
          </a:p>
        </p:txBody>
      </p:sp>
      <p:pic>
        <p:nvPicPr>
          <p:cNvPr id="6" name="Picture 5">
            <a:extLst>
              <a:ext uri="{FF2B5EF4-FFF2-40B4-BE49-F238E27FC236}">
                <a16:creationId xmlns:a16="http://schemas.microsoft.com/office/drawing/2014/main" id="{172EF5DC-0A27-41BD-AA18-2732EAE8BC22}"/>
              </a:ext>
            </a:extLst>
          </p:cNvPr>
          <p:cNvPicPr>
            <a:picLocks noChangeAspect="1"/>
          </p:cNvPicPr>
          <p:nvPr/>
        </p:nvPicPr>
        <p:blipFill>
          <a:blip r:embed="rId3"/>
          <a:stretch>
            <a:fillRect/>
          </a:stretch>
        </p:blipFill>
        <p:spPr>
          <a:xfrm>
            <a:off x="699943" y="2076456"/>
            <a:ext cx="11039475" cy="2428875"/>
          </a:xfrm>
          <a:prstGeom prst="rect">
            <a:avLst/>
          </a:prstGeom>
        </p:spPr>
      </p:pic>
      <p:sp>
        <p:nvSpPr>
          <p:cNvPr id="11" name="TextBox 10">
            <a:extLst>
              <a:ext uri="{FF2B5EF4-FFF2-40B4-BE49-F238E27FC236}">
                <a16:creationId xmlns:a16="http://schemas.microsoft.com/office/drawing/2014/main" id="{9123D059-93E6-4676-9E04-AD62237B70CD}"/>
              </a:ext>
            </a:extLst>
          </p:cNvPr>
          <p:cNvSpPr txBox="1"/>
          <p:nvPr/>
        </p:nvSpPr>
        <p:spPr>
          <a:xfrm>
            <a:off x="618836" y="4790091"/>
            <a:ext cx="11406910" cy="954107"/>
          </a:xfrm>
          <a:prstGeom prst="rect">
            <a:avLst/>
          </a:prstGeom>
          <a:noFill/>
        </p:spPr>
        <p:txBody>
          <a:bodyPr wrap="square">
            <a:spAutoFit/>
          </a:bodyPr>
          <a:lstStyle/>
          <a:p>
            <a:pPr marL="457200" indent="-457200">
              <a:buFont typeface="Wingdings" panose="05000000000000000000" pitchFamily="2" charset="2"/>
              <a:buChar char="Ø"/>
            </a:pPr>
            <a:r>
              <a:rPr lang="en-US" sz="2800" dirty="0"/>
              <a:t>Note that new data y has the same variance as old data x in the direction of the green line  PCA preserves largest variances in the data. </a:t>
            </a:r>
            <a:endParaRPr lang="en-IN" sz="2800" dirty="0"/>
          </a:p>
        </p:txBody>
      </p:sp>
    </p:spTree>
    <p:extLst>
      <p:ext uri="{BB962C8B-B14F-4D97-AF65-F5344CB8AC3E}">
        <p14:creationId xmlns:p14="http://schemas.microsoft.com/office/powerpoint/2010/main" val="317516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75C17145-6977-4766-B95C-DB35427F1517}"/>
              </a:ext>
            </a:extLst>
          </p:cNvPr>
          <p:cNvPicPr>
            <a:picLocks noChangeAspect="1"/>
          </p:cNvPicPr>
          <p:nvPr/>
        </p:nvPicPr>
        <p:blipFill>
          <a:blip r:embed="rId3"/>
          <a:stretch>
            <a:fillRect/>
          </a:stretch>
        </p:blipFill>
        <p:spPr>
          <a:xfrm>
            <a:off x="263236" y="1154544"/>
            <a:ext cx="11665527" cy="5509491"/>
          </a:xfrm>
          <a:prstGeom prst="rect">
            <a:avLst/>
          </a:prstGeom>
        </p:spPr>
      </p:pic>
    </p:spTree>
    <p:extLst>
      <p:ext uri="{BB962C8B-B14F-4D97-AF65-F5344CB8AC3E}">
        <p14:creationId xmlns:p14="http://schemas.microsoft.com/office/powerpoint/2010/main" val="406639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01C0F865-F945-49F2-9D0E-9C3A2312A3FE}"/>
              </a:ext>
            </a:extLst>
          </p:cNvPr>
          <p:cNvPicPr>
            <a:picLocks noChangeAspect="1"/>
          </p:cNvPicPr>
          <p:nvPr/>
        </p:nvPicPr>
        <p:blipFill>
          <a:blip r:embed="rId3"/>
          <a:stretch>
            <a:fillRect/>
          </a:stretch>
        </p:blipFill>
        <p:spPr>
          <a:xfrm>
            <a:off x="1246910" y="930355"/>
            <a:ext cx="10039927" cy="5762625"/>
          </a:xfrm>
          <a:prstGeom prst="rect">
            <a:avLst/>
          </a:prstGeom>
        </p:spPr>
      </p:pic>
    </p:spTree>
    <p:extLst>
      <p:ext uri="{BB962C8B-B14F-4D97-AF65-F5344CB8AC3E}">
        <p14:creationId xmlns:p14="http://schemas.microsoft.com/office/powerpoint/2010/main" val="317596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6E6287DC-99CA-413A-A3F4-5F3CE52A0196}"/>
              </a:ext>
            </a:extLst>
          </p:cNvPr>
          <p:cNvPicPr>
            <a:picLocks noChangeAspect="1"/>
          </p:cNvPicPr>
          <p:nvPr/>
        </p:nvPicPr>
        <p:blipFill>
          <a:blip r:embed="rId3"/>
          <a:stretch>
            <a:fillRect/>
          </a:stretch>
        </p:blipFill>
        <p:spPr>
          <a:xfrm>
            <a:off x="997527" y="997527"/>
            <a:ext cx="10439400" cy="5346267"/>
          </a:xfrm>
          <a:prstGeom prst="rect">
            <a:avLst/>
          </a:prstGeom>
        </p:spPr>
      </p:pic>
    </p:spTree>
    <p:extLst>
      <p:ext uri="{BB962C8B-B14F-4D97-AF65-F5344CB8AC3E}">
        <p14:creationId xmlns:p14="http://schemas.microsoft.com/office/powerpoint/2010/main" val="261152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E8FEF06E-0EBC-4601-BF68-A3BC30C5046E}"/>
              </a:ext>
            </a:extLst>
          </p:cNvPr>
          <p:cNvPicPr>
            <a:picLocks noChangeAspect="1"/>
          </p:cNvPicPr>
          <p:nvPr/>
        </p:nvPicPr>
        <p:blipFill>
          <a:blip r:embed="rId3"/>
          <a:stretch>
            <a:fillRect/>
          </a:stretch>
        </p:blipFill>
        <p:spPr>
          <a:xfrm>
            <a:off x="997527" y="1062182"/>
            <a:ext cx="10391775" cy="5448300"/>
          </a:xfrm>
          <a:prstGeom prst="rect">
            <a:avLst/>
          </a:prstGeom>
        </p:spPr>
      </p:pic>
    </p:spTree>
    <p:extLst>
      <p:ext uri="{BB962C8B-B14F-4D97-AF65-F5344CB8AC3E}">
        <p14:creationId xmlns:p14="http://schemas.microsoft.com/office/powerpoint/2010/main" val="32262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916A5-E726-4A73-89F5-ECAA7B4B24B0}"/>
              </a:ext>
            </a:extLst>
          </p:cNvPr>
          <p:cNvPicPr>
            <a:picLocks noChangeAspect="1"/>
          </p:cNvPicPr>
          <p:nvPr/>
        </p:nvPicPr>
        <p:blipFill>
          <a:blip r:embed="rId2"/>
          <a:stretch>
            <a:fillRect/>
          </a:stretch>
        </p:blipFill>
        <p:spPr>
          <a:xfrm>
            <a:off x="1843954" y="4103567"/>
            <a:ext cx="8990302" cy="267765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9ED8DB70-5912-43D3-9E72-983ACE7B88FC}"/>
              </a:ext>
            </a:extLst>
          </p:cNvPr>
          <p:cNvSpPr txBox="1"/>
          <p:nvPr/>
        </p:nvSpPr>
        <p:spPr>
          <a:xfrm>
            <a:off x="498763" y="1492056"/>
            <a:ext cx="11083637" cy="2677656"/>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By finding the eigenvalues and eigenvectors of the covariance matrix, we find that the eigenvectors with the largest eigenvalues correspond to the dimensions that have the strongest correlation in the dataset.  </a:t>
            </a:r>
            <a:r>
              <a:rPr lang="en-US" sz="2400" dirty="0">
                <a:highlight>
                  <a:srgbClr val="FFFF00"/>
                </a:highlight>
                <a:latin typeface="Arial" panose="020B0604020202020204" pitchFamily="34" charset="0"/>
                <a:cs typeface="Arial" panose="020B0604020202020204" pitchFamily="34" charset="0"/>
              </a:rPr>
              <a:t>This is the principal component. </a:t>
            </a:r>
          </a:p>
          <a:p>
            <a:pPr marL="342900" indent="-342900" algn="just">
              <a:buFont typeface="Wingdings" panose="05000000000000000000" pitchFamily="2" charset="2"/>
              <a:buChar char="v"/>
            </a:pPr>
            <a:r>
              <a:rPr lang="en-US" sz="2400" dirty="0">
                <a:latin typeface="Arial" panose="020B0604020202020204" pitchFamily="34" charset="0"/>
                <a:cs typeface="Arial" panose="020B0604020202020204" pitchFamily="34" charset="0"/>
              </a:rPr>
              <a:t> PCA is a useful statistical technique that has found application in: – fields such as face recognition and image compression – finding patterns in data of high dimension.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24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14474702-F53D-42DA-93DD-2C3C2E9164AD}"/>
              </a:ext>
            </a:extLst>
          </p:cNvPr>
          <p:cNvPicPr>
            <a:picLocks noChangeAspect="1"/>
          </p:cNvPicPr>
          <p:nvPr/>
        </p:nvPicPr>
        <p:blipFill>
          <a:blip r:embed="rId3"/>
          <a:stretch>
            <a:fillRect/>
          </a:stretch>
        </p:blipFill>
        <p:spPr>
          <a:xfrm>
            <a:off x="785090" y="930355"/>
            <a:ext cx="10910743" cy="5448300"/>
          </a:xfrm>
          <a:prstGeom prst="rect">
            <a:avLst/>
          </a:prstGeom>
        </p:spPr>
      </p:pic>
    </p:spTree>
    <p:extLst>
      <p:ext uri="{BB962C8B-B14F-4D97-AF65-F5344CB8AC3E}">
        <p14:creationId xmlns:p14="http://schemas.microsoft.com/office/powerpoint/2010/main" val="14135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F9731E36-3A13-490F-997E-D316A443FA14}"/>
              </a:ext>
            </a:extLst>
          </p:cNvPr>
          <p:cNvPicPr>
            <a:picLocks noChangeAspect="1"/>
          </p:cNvPicPr>
          <p:nvPr/>
        </p:nvPicPr>
        <p:blipFill>
          <a:blip r:embed="rId3"/>
          <a:stretch>
            <a:fillRect/>
          </a:stretch>
        </p:blipFill>
        <p:spPr>
          <a:xfrm>
            <a:off x="997527" y="930355"/>
            <a:ext cx="10186555" cy="5742586"/>
          </a:xfrm>
          <a:prstGeom prst="rect">
            <a:avLst/>
          </a:prstGeom>
        </p:spPr>
      </p:pic>
    </p:spTree>
    <p:extLst>
      <p:ext uri="{BB962C8B-B14F-4D97-AF65-F5344CB8AC3E}">
        <p14:creationId xmlns:p14="http://schemas.microsoft.com/office/powerpoint/2010/main" val="19331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87100B85-FA30-46E2-80EB-27021834584F}"/>
              </a:ext>
            </a:extLst>
          </p:cNvPr>
          <p:cNvPicPr>
            <a:picLocks noChangeAspect="1"/>
          </p:cNvPicPr>
          <p:nvPr/>
        </p:nvPicPr>
        <p:blipFill>
          <a:blip r:embed="rId3"/>
          <a:stretch>
            <a:fillRect/>
          </a:stretch>
        </p:blipFill>
        <p:spPr>
          <a:xfrm>
            <a:off x="1824717" y="924012"/>
            <a:ext cx="9780240" cy="5933988"/>
          </a:xfrm>
          <a:prstGeom prst="rect">
            <a:avLst/>
          </a:prstGeom>
        </p:spPr>
      </p:pic>
    </p:spTree>
    <p:extLst>
      <p:ext uri="{BB962C8B-B14F-4D97-AF65-F5344CB8AC3E}">
        <p14:creationId xmlns:p14="http://schemas.microsoft.com/office/powerpoint/2010/main" val="12056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233143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68979CF9-1474-4D5D-B8E8-7C11192CDCA9}"/>
              </a:ext>
            </a:extLst>
          </p:cNvPr>
          <p:cNvPicPr>
            <a:picLocks noChangeAspect="1"/>
          </p:cNvPicPr>
          <p:nvPr/>
        </p:nvPicPr>
        <p:blipFill>
          <a:blip r:embed="rId3"/>
          <a:stretch>
            <a:fillRect/>
          </a:stretch>
        </p:blipFill>
        <p:spPr>
          <a:xfrm>
            <a:off x="1790700" y="1298259"/>
            <a:ext cx="7113155" cy="5397815"/>
          </a:xfrm>
          <a:prstGeom prst="rect">
            <a:avLst/>
          </a:prstGeom>
        </p:spPr>
      </p:pic>
    </p:spTree>
    <p:extLst>
      <p:ext uri="{BB962C8B-B14F-4D97-AF65-F5344CB8AC3E}">
        <p14:creationId xmlns:p14="http://schemas.microsoft.com/office/powerpoint/2010/main" val="163231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5" name="Picture 4">
            <a:extLst>
              <a:ext uri="{FF2B5EF4-FFF2-40B4-BE49-F238E27FC236}">
                <a16:creationId xmlns:a16="http://schemas.microsoft.com/office/drawing/2014/main" id="{AB140817-0149-4111-93E7-68870366A5FC}"/>
              </a:ext>
            </a:extLst>
          </p:cNvPr>
          <p:cNvPicPr>
            <a:picLocks noChangeAspect="1"/>
          </p:cNvPicPr>
          <p:nvPr/>
        </p:nvPicPr>
        <p:blipFill>
          <a:blip r:embed="rId3"/>
          <a:stretch>
            <a:fillRect/>
          </a:stretch>
        </p:blipFill>
        <p:spPr>
          <a:xfrm>
            <a:off x="1690255" y="1235383"/>
            <a:ext cx="7406986" cy="5237576"/>
          </a:xfrm>
          <a:prstGeom prst="rect">
            <a:avLst/>
          </a:prstGeom>
        </p:spPr>
      </p:pic>
    </p:spTree>
    <p:extLst>
      <p:ext uri="{BB962C8B-B14F-4D97-AF65-F5344CB8AC3E}">
        <p14:creationId xmlns:p14="http://schemas.microsoft.com/office/powerpoint/2010/main" val="153990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5632311"/>
          </a:xfrm>
          <a:prstGeom prst="rect">
            <a:avLst/>
          </a:prstGeom>
          <a:noFill/>
        </p:spPr>
        <p:txBody>
          <a:bodyPr wrap="square">
            <a:spAutoFit/>
          </a:bodyPr>
          <a:lstStyle/>
          <a:p>
            <a:pPr marL="342900" indent="-342900">
              <a:buAutoNum type="arabicPeriod"/>
            </a:pPr>
            <a:r>
              <a:rPr lang="en-US" b="1" i="0" dirty="0">
                <a:effectLst/>
                <a:latin typeface="arial" panose="020B0604020202020204" pitchFamily="34" charset="0"/>
              </a:rPr>
              <a:t>Removes Correlated Features:</a:t>
            </a:r>
            <a:r>
              <a:rPr lang="en-US" b="0" i="0" dirty="0">
                <a:effectLst/>
                <a:latin typeface="arial" panose="020B0604020202020204" pitchFamily="34" charset="0"/>
              </a:rPr>
              <a:t> </a:t>
            </a:r>
          </a:p>
          <a:p>
            <a:pPr algn="just"/>
            <a:r>
              <a:rPr lang="en-US" dirty="0">
                <a:latin typeface="arial" panose="020B0604020202020204" pitchFamily="34" charset="0"/>
              </a:rPr>
              <a:t>	</a:t>
            </a:r>
            <a:r>
              <a:rPr lang="en-US" b="0" i="0" dirty="0">
                <a:effectLst/>
                <a:latin typeface="arial" panose="020B0604020202020204" pitchFamily="34" charset="0"/>
              </a:rPr>
              <a:t>In a real world scenario, it is very common that we get thousands of features in our dataset. You cannot run your algorithm on all the features as it will reduce the performance of your algorithm and it will not be easy to visualize that many features in any kind of graph. Hence the data set should be reduced.</a:t>
            </a:r>
          </a:p>
          <a:p>
            <a:pPr algn="just"/>
            <a:br>
              <a:rPr lang="en-US" b="0" i="0" dirty="0">
                <a:effectLst/>
                <a:latin typeface="arial" panose="020B0604020202020204" pitchFamily="34" charset="0"/>
              </a:rPr>
            </a:br>
            <a:r>
              <a:rPr lang="en-US" b="0" i="0" dirty="0">
                <a:effectLst/>
                <a:latin typeface="arial" panose="020B0604020202020204" pitchFamily="34" charset="0"/>
              </a:rPr>
              <a:t>	We need to find out the correlation among the features (correlated variables). Finding correlation manually in thousands of features is nearly impossible, frustrating and time-consuming</a:t>
            </a:r>
            <a:r>
              <a:rPr lang="en-US" dirty="0">
                <a:latin typeface="arial" panose="020B0604020202020204" pitchFamily="34" charset="0"/>
              </a:rPr>
              <a:t>. PCA performs this task effectively</a:t>
            </a:r>
          </a:p>
          <a:p>
            <a:pPr algn="just"/>
            <a:br>
              <a:rPr lang="en-US" b="0" i="0" dirty="0">
                <a:effectLst/>
                <a:latin typeface="arial" panose="020B0604020202020204" pitchFamily="34" charset="0"/>
              </a:rPr>
            </a:br>
            <a:r>
              <a:rPr lang="en-US" b="0" i="0" dirty="0">
                <a:effectLst/>
                <a:latin typeface="arial" panose="020B0604020202020204" pitchFamily="34" charset="0"/>
              </a:rPr>
              <a:t>After implementing the PCA on your dataset, all the Principal Components are independent of one another. There is no correlation among them.</a:t>
            </a:r>
          </a:p>
          <a:p>
            <a:pPr algn="just"/>
            <a:endParaRPr lang="en-US" b="0" i="0" dirty="0">
              <a:effectLst/>
              <a:latin typeface="arial" panose="020B0604020202020204" pitchFamily="34" charset="0"/>
            </a:endParaRPr>
          </a:p>
          <a:p>
            <a:pPr algn="just"/>
            <a:r>
              <a:rPr lang="en-US" b="1" i="0" dirty="0">
                <a:solidFill>
                  <a:srgbClr val="333333"/>
                </a:solidFill>
                <a:effectLst/>
                <a:latin typeface="arial" panose="020B0604020202020204" pitchFamily="34" charset="0"/>
              </a:rPr>
              <a:t>2. Improves Algorithm Performance: </a:t>
            </a:r>
          </a:p>
          <a:p>
            <a:pPr algn="just"/>
            <a:r>
              <a:rPr lang="en-US" b="1" dirty="0">
                <a:solidFill>
                  <a:srgbClr val="333333"/>
                </a:solidFill>
                <a:latin typeface="arial" panose="020B0604020202020204" pitchFamily="34" charset="0"/>
              </a:rPr>
              <a:t>	</a:t>
            </a:r>
            <a:r>
              <a:rPr lang="en-US" b="0" i="0" dirty="0">
                <a:effectLst/>
                <a:latin typeface="arial" panose="020B0604020202020204" pitchFamily="34" charset="0"/>
              </a:rPr>
              <a:t>With so many features, the performance of your algorithm will drastically degrade. PCA is a very common way to speed up your Machine Learning algorithm by getting rid of correlated variables which don't contribute in any decision making. The training time of the algorithms reduces significantly with less number of features.</a:t>
            </a:r>
          </a:p>
          <a:p>
            <a:pPr algn="just"/>
            <a:r>
              <a:rPr lang="en-US" dirty="0">
                <a:latin typeface="arial" panose="020B0604020202020204" pitchFamily="34" charset="0"/>
              </a:rPr>
              <a:t> </a:t>
            </a:r>
            <a:r>
              <a:rPr lang="en-US" b="0" i="0" dirty="0">
                <a:effectLst/>
                <a:highlight>
                  <a:srgbClr val="FFFF00"/>
                </a:highlight>
                <a:latin typeface="arial" panose="020B0604020202020204" pitchFamily="34" charset="0"/>
              </a:rPr>
              <a:t>So, if the input dimensions are too high, then using PCA to speed up the algorithm is a reasonable choice. </a:t>
            </a:r>
            <a:endParaRPr lang="en-IN" dirty="0">
              <a:highlight>
                <a:srgbClr val="FFFF00"/>
              </a:highlight>
            </a:endParaRPr>
          </a:p>
        </p:txBody>
      </p:sp>
    </p:spTree>
    <p:extLst>
      <p:ext uri="{BB962C8B-B14F-4D97-AF65-F5344CB8AC3E}">
        <p14:creationId xmlns:p14="http://schemas.microsoft.com/office/powerpoint/2010/main" val="212977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6" name="TextBox 5">
            <a:extLst>
              <a:ext uri="{FF2B5EF4-FFF2-40B4-BE49-F238E27FC236}">
                <a16:creationId xmlns:a16="http://schemas.microsoft.com/office/drawing/2014/main" id="{BE4B21F6-D076-4EB3-A1CA-8CBB37B853AC}"/>
              </a:ext>
            </a:extLst>
          </p:cNvPr>
          <p:cNvSpPr txBox="1"/>
          <p:nvPr/>
        </p:nvSpPr>
        <p:spPr>
          <a:xfrm>
            <a:off x="858981" y="1062182"/>
            <a:ext cx="10261601" cy="2862322"/>
          </a:xfrm>
          <a:prstGeom prst="rect">
            <a:avLst/>
          </a:prstGeom>
          <a:noFill/>
        </p:spPr>
        <p:txBody>
          <a:bodyPr wrap="square">
            <a:spAutoFit/>
          </a:bodyPr>
          <a:lstStyle/>
          <a:p>
            <a:r>
              <a:rPr lang="en-US" b="1" i="0" dirty="0">
                <a:effectLst/>
                <a:latin typeface="arial" panose="020B0604020202020204" pitchFamily="34" charset="0"/>
              </a:rPr>
              <a:t>3. Reduces Overfitting:</a:t>
            </a:r>
            <a:r>
              <a:rPr lang="en-US" b="0" i="0" dirty="0">
                <a:effectLst/>
                <a:latin typeface="arial" panose="020B0604020202020204" pitchFamily="34" charset="0"/>
              </a:rPr>
              <a:t> Overfitting mainly occurs when there are too many variables in the dataset. So, PCA helps in overcoming the overfitting issue by reducing the number of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4. Improves Visualization:</a:t>
            </a:r>
            <a:r>
              <a:rPr lang="en-US" b="0" i="0" dirty="0">
                <a:effectLst/>
                <a:latin typeface="arial" panose="020B0604020202020204" pitchFamily="34" charset="0"/>
              </a:rPr>
              <a:t> It is very hard to visualize and understand the data in high dimensions. PCA transforms a high dimensional data to low dimensional data (2 dimension) so that it can be visualized easily. </a:t>
            </a:r>
            <a:br>
              <a:rPr lang="en-US" dirty="0"/>
            </a:br>
            <a:br>
              <a:rPr lang="en-US" b="0" i="0" dirty="0">
                <a:effectLst/>
                <a:latin typeface="arial" panose="020B0604020202020204" pitchFamily="34" charset="0"/>
              </a:rPr>
            </a:br>
            <a:r>
              <a:rPr lang="en-US" b="0" i="0" dirty="0">
                <a:effectLst/>
                <a:latin typeface="arial" panose="020B0604020202020204" pitchFamily="34" charset="0"/>
              </a:rPr>
              <a:t>We can use 2D Scree Plot to see which Principal Components result in high variance and have more impact as compared to other Principal Components. </a:t>
            </a:r>
            <a:br>
              <a:rPr lang="en-US" dirty="0"/>
            </a:br>
            <a:endParaRPr lang="en-IN" dirty="0">
              <a:highlight>
                <a:srgbClr val="FFFF00"/>
              </a:highlight>
            </a:endParaRPr>
          </a:p>
        </p:txBody>
      </p:sp>
      <p:sp>
        <p:nvSpPr>
          <p:cNvPr id="7" name="TextBox 6">
            <a:extLst>
              <a:ext uri="{FF2B5EF4-FFF2-40B4-BE49-F238E27FC236}">
                <a16:creationId xmlns:a16="http://schemas.microsoft.com/office/drawing/2014/main" id="{F8C6DFF8-EDBA-46B1-A759-4072411C6029}"/>
              </a:ext>
            </a:extLst>
          </p:cNvPr>
          <p:cNvSpPr txBox="1"/>
          <p:nvPr/>
        </p:nvSpPr>
        <p:spPr>
          <a:xfrm>
            <a:off x="858981" y="3924504"/>
            <a:ext cx="10825019" cy="2585323"/>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i="0" dirty="0">
                <a:solidFill>
                  <a:srgbClr val="333333"/>
                </a:solidFill>
                <a:effectLst/>
                <a:latin typeface="arial" panose="020B0604020202020204" pitchFamily="34" charset="0"/>
              </a:rPr>
              <a:t>1</a:t>
            </a:r>
            <a:r>
              <a:rPr lang="en-US" b="1" i="0" dirty="0">
                <a:effectLst/>
                <a:latin typeface="arial" panose="020B0604020202020204" pitchFamily="34" charset="0"/>
              </a:rPr>
              <a:t>. Independent variables become less interpretable:</a:t>
            </a:r>
            <a:r>
              <a:rPr lang="en-US" b="0" i="0" dirty="0">
                <a:effectLst/>
                <a:latin typeface="arial" panose="020B0604020202020204" pitchFamily="34" charset="0"/>
              </a:rPr>
              <a:t> After implementing PCA on the dataset, your original features will turn into Principal Components. Principal Components are the linear combination of your original features. Principal Components are not as readable and interpretable as original features.</a:t>
            </a:r>
            <a:br>
              <a:rPr lang="en-US" dirty="0"/>
            </a:br>
            <a:br>
              <a:rPr lang="en-US" b="0" i="0" dirty="0">
                <a:effectLst/>
                <a:latin typeface="arial" panose="020B0604020202020204" pitchFamily="34" charset="0"/>
              </a:rPr>
            </a:br>
            <a:r>
              <a:rPr lang="en-US" b="1" i="0" dirty="0">
                <a:effectLst/>
                <a:latin typeface="arial" panose="020B0604020202020204" pitchFamily="34" charset="0"/>
              </a:rPr>
              <a:t>2. Data standardization is must before PCA:</a:t>
            </a:r>
            <a:r>
              <a:rPr lang="en-US" b="0" i="0" dirty="0">
                <a:effectLst/>
                <a:latin typeface="arial" panose="020B0604020202020204" pitchFamily="34" charset="0"/>
              </a:rPr>
              <a:t> You must standardize your data before implementing PCA, otherwise PCA will not be able to find the optimal Principal Components. </a:t>
            </a:r>
            <a:br>
              <a:rPr lang="en-US" b="0" i="0" dirty="0">
                <a:effectLst/>
                <a:latin typeface="arial" panose="020B0604020202020204" pitchFamily="34" charset="0"/>
              </a:rPr>
            </a:br>
            <a:endParaRPr lang="en-IN" dirty="0"/>
          </a:p>
        </p:txBody>
      </p:sp>
    </p:spTree>
    <p:extLst>
      <p:ext uri="{BB962C8B-B14F-4D97-AF65-F5344CB8AC3E}">
        <p14:creationId xmlns:p14="http://schemas.microsoft.com/office/powerpoint/2010/main" val="37843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6DC201-7CBF-47FF-9973-B06E23846D1A}"/>
              </a:ext>
            </a:extLst>
          </p:cNvPr>
          <p:cNvPicPr>
            <a:picLocks noChangeAspect="1"/>
          </p:cNvPicPr>
          <p:nvPr/>
        </p:nvPicPr>
        <p:blipFill>
          <a:blip r:embed="rId2"/>
          <a:stretch>
            <a:fillRect/>
          </a:stretch>
        </p:blipFill>
        <p:spPr>
          <a:xfrm>
            <a:off x="6312623" y="2678084"/>
            <a:ext cx="4780252" cy="391480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fontScale="90000"/>
          </a:bodyPr>
          <a:lstStyle/>
          <a:p>
            <a:r>
              <a:rPr lang="en-IN" sz="3643" b="1" spc="-5" dirty="0">
                <a:solidFill>
                  <a:srgbClr val="0000FF"/>
                </a:solidFill>
                <a:latin typeface="Bookman Old Style" panose="02050604050505020204" pitchFamily="18" charset="0"/>
                <a:ea typeface="+mn-ea"/>
                <a:cs typeface="Times New Roman"/>
              </a:rPr>
              <a:t>Principle Component Analysis - Advantages &amp; Disadvantages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7" name="TextBox 6">
            <a:extLst>
              <a:ext uri="{FF2B5EF4-FFF2-40B4-BE49-F238E27FC236}">
                <a16:creationId xmlns:a16="http://schemas.microsoft.com/office/drawing/2014/main" id="{F8C6DFF8-EDBA-46B1-A759-4072411C6029}"/>
              </a:ext>
            </a:extLst>
          </p:cNvPr>
          <p:cNvSpPr txBox="1"/>
          <p:nvPr/>
        </p:nvSpPr>
        <p:spPr>
          <a:xfrm>
            <a:off x="683490" y="1366031"/>
            <a:ext cx="10825019" cy="1477328"/>
          </a:xfrm>
          <a:prstGeom prst="rect">
            <a:avLst/>
          </a:prstGeom>
          <a:noFill/>
        </p:spPr>
        <p:txBody>
          <a:bodyPr wrap="square">
            <a:spAutoFit/>
          </a:bodyPr>
          <a:lstStyle/>
          <a:p>
            <a:r>
              <a:rPr lang="en-US" b="1" i="0" dirty="0">
                <a:solidFill>
                  <a:srgbClr val="FF0000"/>
                </a:solidFill>
                <a:effectLst/>
                <a:latin typeface="arial" panose="020B0604020202020204" pitchFamily="34" charset="0"/>
              </a:rPr>
              <a:t>Disadvantages of Principal Component Analysis</a:t>
            </a:r>
            <a:br>
              <a:rPr lang="en-US" dirty="0">
                <a:solidFill>
                  <a:srgbClr val="FF0000"/>
                </a:solidFill>
              </a:rPr>
            </a:br>
            <a:br>
              <a:rPr lang="en-US" b="0" i="0" dirty="0">
                <a:solidFill>
                  <a:srgbClr val="333333"/>
                </a:solidFill>
                <a:effectLst/>
                <a:latin typeface="arial" panose="020B0604020202020204" pitchFamily="34" charset="0"/>
              </a:rPr>
            </a:br>
            <a:r>
              <a:rPr lang="en-US" b="1" dirty="0">
                <a:solidFill>
                  <a:srgbClr val="333333"/>
                </a:solidFill>
                <a:latin typeface="arial" panose="020B0604020202020204" pitchFamily="34" charset="0"/>
              </a:rPr>
              <a:t>3</a:t>
            </a:r>
            <a:r>
              <a:rPr lang="en-US" b="1" i="0" dirty="0">
                <a:solidFill>
                  <a:srgbClr val="333333"/>
                </a:solidFill>
                <a:effectLst/>
                <a:latin typeface="arial" panose="020B0604020202020204" pitchFamily="34" charset="0"/>
              </a:rPr>
              <a:t>. Information Loss:</a:t>
            </a:r>
            <a:r>
              <a:rPr lang="en-US" b="0" i="0" dirty="0">
                <a:solidFill>
                  <a:srgbClr val="333333"/>
                </a:solidFill>
                <a:effectLst/>
                <a:latin typeface="arial" panose="020B0604020202020204" pitchFamily="34" charset="0"/>
              </a:rPr>
              <a:t> Although Principal Components try to cover maximum variance among the features in a dataset, if we don't select the number of Principal Components with care, it may miss some information as compared to the original list of features.</a:t>
            </a:r>
            <a:endParaRPr lang="en-IN" dirty="0"/>
          </a:p>
        </p:txBody>
      </p:sp>
      <p:pic>
        <p:nvPicPr>
          <p:cNvPr id="5" name="Picture 4">
            <a:extLst>
              <a:ext uri="{FF2B5EF4-FFF2-40B4-BE49-F238E27FC236}">
                <a16:creationId xmlns:a16="http://schemas.microsoft.com/office/drawing/2014/main" id="{D4400DF2-FDA4-4B04-A689-F3BE8BE80576}"/>
              </a:ext>
            </a:extLst>
          </p:cNvPr>
          <p:cNvPicPr>
            <a:picLocks noChangeAspect="1"/>
          </p:cNvPicPr>
          <p:nvPr/>
        </p:nvPicPr>
        <p:blipFill>
          <a:blip r:embed="rId4"/>
          <a:stretch>
            <a:fillRect/>
          </a:stretch>
        </p:blipFill>
        <p:spPr>
          <a:xfrm>
            <a:off x="824344" y="3072618"/>
            <a:ext cx="3997037" cy="2951301"/>
          </a:xfrm>
          <a:prstGeom prst="rect">
            <a:avLst/>
          </a:prstGeom>
        </p:spPr>
      </p:pic>
      <p:pic>
        <p:nvPicPr>
          <p:cNvPr id="9" name="Picture 8">
            <a:extLst>
              <a:ext uri="{FF2B5EF4-FFF2-40B4-BE49-F238E27FC236}">
                <a16:creationId xmlns:a16="http://schemas.microsoft.com/office/drawing/2014/main" id="{451C9BDD-4A04-4D10-AF0F-4D76C794E1A8}"/>
              </a:ext>
            </a:extLst>
          </p:cNvPr>
          <p:cNvPicPr>
            <a:picLocks noChangeAspect="1"/>
          </p:cNvPicPr>
          <p:nvPr/>
        </p:nvPicPr>
        <p:blipFill>
          <a:blip r:embed="rId5"/>
          <a:stretch>
            <a:fillRect/>
          </a:stretch>
        </p:blipFill>
        <p:spPr>
          <a:xfrm>
            <a:off x="2506229" y="6086997"/>
            <a:ext cx="846571" cy="327447"/>
          </a:xfrm>
          <a:prstGeom prst="rect">
            <a:avLst/>
          </a:prstGeom>
        </p:spPr>
      </p:pic>
    </p:spTree>
    <p:extLst>
      <p:ext uri="{BB962C8B-B14F-4D97-AF65-F5344CB8AC3E}">
        <p14:creationId xmlns:p14="http://schemas.microsoft.com/office/powerpoint/2010/main" val="43089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pic>
        <p:nvPicPr>
          <p:cNvPr id="6" name="Picture 5">
            <a:extLst>
              <a:ext uri="{FF2B5EF4-FFF2-40B4-BE49-F238E27FC236}">
                <a16:creationId xmlns:a16="http://schemas.microsoft.com/office/drawing/2014/main" id="{C849AF1F-0D20-49BB-9386-8EA4B3A5AF93}"/>
              </a:ext>
            </a:extLst>
          </p:cNvPr>
          <p:cNvPicPr>
            <a:picLocks noChangeAspect="1"/>
          </p:cNvPicPr>
          <p:nvPr/>
        </p:nvPicPr>
        <p:blipFill>
          <a:blip r:embed="rId3"/>
          <a:stretch>
            <a:fillRect/>
          </a:stretch>
        </p:blipFill>
        <p:spPr>
          <a:xfrm>
            <a:off x="1228437" y="930355"/>
            <a:ext cx="10289308" cy="5394339"/>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4240365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27C4E-7B9B-4C0B-B8A2-2713E1AD8CD5}"/>
              </a:ext>
            </a:extLst>
          </p:cNvPr>
          <p:cNvPicPr>
            <a:picLocks noChangeAspect="1"/>
          </p:cNvPicPr>
          <p:nvPr/>
        </p:nvPicPr>
        <p:blipFill>
          <a:blip r:embed="rId2"/>
          <a:stretch>
            <a:fillRect/>
          </a:stretch>
        </p:blipFill>
        <p:spPr>
          <a:xfrm>
            <a:off x="942974" y="930355"/>
            <a:ext cx="11249025" cy="5572822"/>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318362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570182" y="6503177"/>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53006B74-60DD-4BB9-9716-8E82EA9853FC}"/>
              </a:ext>
            </a:extLst>
          </p:cNvPr>
          <p:cNvPicPr>
            <a:picLocks noChangeAspect="1"/>
          </p:cNvPicPr>
          <p:nvPr/>
        </p:nvPicPr>
        <p:blipFill>
          <a:blip r:embed="rId3"/>
          <a:stretch>
            <a:fillRect/>
          </a:stretch>
        </p:blipFill>
        <p:spPr>
          <a:xfrm>
            <a:off x="790575" y="930355"/>
            <a:ext cx="10610850" cy="5498154"/>
          </a:xfrm>
          <a:prstGeom prst="rect">
            <a:avLst/>
          </a:prstGeom>
        </p:spPr>
      </p:pic>
    </p:spTree>
    <p:extLst>
      <p:ext uri="{BB962C8B-B14F-4D97-AF65-F5344CB8AC3E}">
        <p14:creationId xmlns:p14="http://schemas.microsoft.com/office/powerpoint/2010/main" val="307366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02242-89E0-4E0D-8BB4-23FB065AD279}"/>
              </a:ext>
            </a:extLst>
          </p:cNvPr>
          <p:cNvPicPr>
            <a:picLocks noChangeAspect="1"/>
          </p:cNvPicPr>
          <p:nvPr/>
        </p:nvPicPr>
        <p:blipFill>
          <a:blip r:embed="rId2"/>
          <a:stretch>
            <a:fillRect/>
          </a:stretch>
        </p:blipFill>
        <p:spPr>
          <a:xfrm>
            <a:off x="1256290" y="831272"/>
            <a:ext cx="10258425" cy="5802709"/>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spTree>
    <p:extLst>
      <p:ext uri="{BB962C8B-B14F-4D97-AF65-F5344CB8AC3E}">
        <p14:creationId xmlns:p14="http://schemas.microsoft.com/office/powerpoint/2010/main" val="273307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Discriminative Analysis -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http://www.facweb.iitkgp.ac.in/~sudeshna/courses/ml08/lda.pdf</a:t>
            </a:r>
          </a:p>
        </p:txBody>
      </p:sp>
      <p:pic>
        <p:nvPicPr>
          <p:cNvPr id="6" name="Picture 5">
            <a:extLst>
              <a:ext uri="{FF2B5EF4-FFF2-40B4-BE49-F238E27FC236}">
                <a16:creationId xmlns:a16="http://schemas.microsoft.com/office/drawing/2014/main" id="{0A7AEA91-592E-44F3-976F-B7F69AFDA79F}"/>
              </a:ext>
            </a:extLst>
          </p:cNvPr>
          <p:cNvPicPr>
            <a:picLocks noChangeAspect="1"/>
          </p:cNvPicPr>
          <p:nvPr/>
        </p:nvPicPr>
        <p:blipFill>
          <a:blip r:embed="rId3"/>
          <a:stretch>
            <a:fillRect/>
          </a:stretch>
        </p:blipFill>
        <p:spPr>
          <a:xfrm>
            <a:off x="997527" y="849745"/>
            <a:ext cx="10353675" cy="5670694"/>
          </a:xfrm>
          <a:prstGeom prst="rect">
            <a:avLst/>
          </a:prstGeom>
        </p:spPr>
      </p:pic>
    </p:spTree>
    <p:extLst>
      <p:ext uri="{BB962C8B-B14F-4D97-AF65-F5344CB8AC3E}">
        <p14:creationId xmlns:p14="http://schemas.microsoft.com/office/powerpoint/2010/main" val="273757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3</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PCA Vs LDA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5" name="Picture 4">
            <a:extLst>
              <a:ext uri="{FF2B5EF4-FFF2-40B4-BE49-F238E27FC236}">
                <a16:creationId xmlns:a16="http://schemas.microsoft.com/office/drawing/2014/main" id="{FD6596F0-462F-4A1C-854F-64E951156EDC}"/>
              </a:ext>
            </a:extLst>
          </p:cNvPr>
          <p:cNvPicPr>
            <a:picLocks noChangeAspect="1"/>
          </p:cNvPicPr>
          <p:nvPr/>
        </p:nvPicPr>
        <p:blipFill>
          <a:blip r:embed="rId3"/>
          <a:stretch>
            <a:fillRect/>
          </a:stretch>
        </p:blipFill>
        <p:spPr>
          <a:xfrm>
            <a:off x="1357746" y="1477372"/>
            <a:ext cx="9391650" cy="4572000"/>
          </a:xfrm>
          <a:prstGeom prst="rect">
            <a:avLst/>
          </a:prstGeom>
        </p:spPr>
      </p:pic>
    </p:spTree>
    <p:extLst>
      <p:ext uri="{BB962C8B-B14F-4D97-AF65-F5344CB8AC3E}">
        <p14:creationId xmlns:p14="http://schemas.microsoft.com/office/powerpoint/2010/main" val="109874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in 5simple steps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5357091" cy="261610"/>
          </a:xfrm>
          <a:prstGeom prst="rect">
            <a:avLst/>
          </a:prstGeom>
          <a:noFill/>
        </p:spPr>
        <p:txBody>
          <a:bodyPr wrap="square" rtlCol="0">
            <a:spAutoFit/>
          </a:bodyPr>
          <a:lstStyle/>
          <a:p>
            <a:r>
              <a:rPr lang="en-IN" sz="1100" dirty="0"/>
              <a:t>Content &amp; Image Source:  https://sebastianraschka.com/Articles/2014_python_lda.html</a:t>
            </a:r>
          </a:p>
        </p:txBody>
      </p:sp>
      <p:pic>
        <p:nvPicPr>
          <p:cNvPr id="6" name="Picture 5">
            <a:extLst>
              <a:ext uri="{FF2B5EF4-FFF2-40B4-BE49-F238E27FC236}">
                <a16:creationId xmlns:a16="http://schemas.microsoft.com/office/drawing/2014/main" id="{7B97A979-96CB-4F94-BF2E-EFCF81EBB857}"/>
              </a:ext>
            </a:extLst>
          </p:cNvPr>
          <p:cNvPicPr>
            <a:picLocks noChangeAspect="1"/>
          </p:cNvPicPr>
          <p:nvPr/>
        </p:nvPicPr>
        <p:blipFill>
          <a:blip r:embed="rId3"/>
          <a:stretch>
            <a:fillRect/>
          </a:stretch>
        </p:blipFill>
        <p:spPr>
          <a:xfrm>
            <a:off x="1357746" y="1432647"/>
            <a:ext cx="10024918" cy="4386263"/>
          </a:xfrm>
          <a:prstGeom prst="rect">
            <a:avLst/>
          </a:prstGeom>
        </p:spPr>
      </p:pic>
    </p:spTree>
    <p:extLst>
      <p:ext uri="{BB962C8B-B14F-4D97-AF65-F5344CB8AC3E}">
        <p14:creationId xmlns:p14="http://schemas.microsoft.com/office/powerpoint/2010/main" val="134082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LDA – Pros &amp; Cons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97528" cy="1062182"/>
          </a:xfrm>
          <a:prstGeom prst="rect">
            <a:avLst/>
          </a:prstGeom>
        </p:spPr>
      </p:pic>
      <p:sp>
        <p:nvSpPr>
          <p:cNvPr id="8" name="TextBox 7">
            <a:extLst>
              <a:ext uri="{FF2B5EF4-FFF2-40B4-BE49-F238E27FC236}">
                <a16:creationId xmlns:a16="http://schemas.microsoft.com/office/drawing/2014/main" id="{01A76583-2338-4FC7-B9E4-BA8B8CDD8EDB}"/>
              </a:ext>
            </a:extLst>
          </p:cNvPr>
          <p:cNvSpPr txBox="1"/>
          <p:nvPr/>
        </p:nvSpPr>
        <p:spPr>
          <a:xfrm>
            <a:off x="1357746" y="6596390"/>
            <a:ext cx="6761018" cy="261610"/>
          </a:xfrm>
          <a:prstGeom prst="rect">
            <a:avLst/>
          </a:prstGeom>
          <a:noFill/>
        </p:spPr>
        <p:txBody>
          <a:bodyPr wrap="square" rtlCol="0">
            <a:spAutoFit/>
          </a:bodyPr>
          <a:lstStyle/>
          <a:p>
            <a:r>
              <a:rPr lang="en-IN" sz="1100" dirty="0"/>
              <a:t>Content &amp; Image Source:  https://yangxiaozhou.github.io/data/2019/10/02/linear-discriminant-analysis.html</a:t>
            </a:r>
          </a:p>
        </p:txBody>
      </p:sp>
      <p:sp>
        <p:nvSpPr>
          <p:cNvPr id="7" name="TextBox 6">
            <a:extLst>
              <a:ext uri="{FF2B5EF4-FFF2-40B4-BE49-F238E27FC236}">
                <a16:creationId xmlns:a16="http://schemas.microsoft.com/office/drawing/2014/main" id="{5669A546-EB9B-4562-B971-451F2717F9EF}"/>
              </a:ext>
            </a:extLst>
          </p:cNvPr>
          <p:cNvSpPr txBox="1"/>
          <p:nvPr/>
        </p:nvSpPr>
        <p:spPr>
          <a:xfrm>
            <a:off x="877455" y="1187625"/>
            <a:ext cx="10132290" cy="5262979"/>
          </a:xfrm>
          <a:prstGeom prst="rect">
            <a:avLst/>
          </a:prstGeom>
          <a:noFill/>
        </p:spPr>
        <p:txBody>
          <a:bodyPr wrap="square">
            <a:spAutoFit/>
          </a:bodyPr>
          <a:lstStyle/>
          <a:p>
            <a:pPr algn="l"/>
            <a:r>
              <a:rPr lang="en-US" sz="2400" b="0" i="0" dirty="0">
                <a:solidFill>
                  <a:srgbClr val="FF0000"/>
                </a:solidFill>
                <a:effectLst/>
                <a:latin typeface="Arial" panose="020B0604020202020204" pitchFamily="34" charset="0"/>
                <a:cs typeface="Arial" panose="020B0604020202020204" pitchFamily="34" charset="0"/>
              </a:rPr>
              <a:t>Advantages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Simple prototype classifier: Distance to the class mean is used, it’s simple to interpret.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Decision boundary is linear: It’s simple to implement and the classification is robust.</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Dimension reduction: It provides informative low-dimensional view on the data, which is both useful for visualization and feature engineering.</a:t>
            </a:r>
          </a:p>
          <a:p>
            <a:pPr algn="l"/>
            <a:r>
              <a:rPr lang="en-US" sz="2400" b="0" i="0" dirty="0">
                <a:solidFill>
                  <a:srgbClr val="FF0000"/>
                </a:solidFill>
                <a:effectLst/>
                <a:latin typeface="Arial" panose="020B0604020202020204" pitchFamily="34" charset="0"/>
                <a:cs typeface="Arial" panose="020B0604020202020204" pitchFamily="34" charset="0"/>
              </a:rPr>
              <a:t>Shortcomings of LDA:</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Linear decision boundaries may not adequately separate the classes. Support for more general boundaries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In a high-dimensional setting, LDA uses too many parameters. A regularized version of LDA is desired.</a:t>
            </a:r>
          </a:p>
          <a:p>
            <a:pPr marL="628650" algn="l">
              <a:buFont typeface="+mj-lt"/>
              <a:buAutoNum type="arabicPeriod"/>
            </a:pPr>
            <a:r>
              <a:rPr lang="en-US" sz="2400" b="0" i="0" dirty="0">
                <a:effectLst/>
                <a:latin typeface="Arial" panose="020B0604020202020204" pitchFamily="34" charset="0"/>
                <a:cs typeface="Arial" panose="020B0604020202020204" pitchFamily="34" charset="0"/>
              </a:rPr>
              <a:t>Support for more complex prototype classification is desired.</a:t>
            </a:r>
          </a:p>
        </p:txBody>
      </p:sp>
    </p:spTree>
    <p:extLst>
      <p:ext uri="{BB962C8B-B14F-4D97-AF65-F5344CB8AC3E}">
        <p14:creationId xmlns:p14="http://schemas.microsoft.com/office/powerpoint/2010/main" val="94019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045669" y="2170669"/>
            <a:ext cx="3344945"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2862305"/>
            <a:ext cx="10515600" cy="2502608"/>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3: </a:t>
            </a:r>
            <a:r>
              <a:rPr lang="en-US" sz="2800" b="1" spc="-15" dirty="0">
                <a:latin typeface="Bookman Old Style" panose="02050604050505020204" pitchFamily="18" charset="0"/>
                <a:cs typeface="Arial" panose="020B0604020202020204" pitchFamily="34" charset="0"/>
              </a:rPr>
              <a:t>DIMENTIONALITY REDUCTION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ResNet - Training a Convnet: weights initialization, batch normalization, hyperparameter optimization.</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62503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solidFill>
                  <a:srgbClr val="FF0000"/>
                </a:solidFill>
                <a:effectLst/>
                <a:latin typeface="Arial" panose="020B0604020202020204" pitchFamily="34" charset="0"/>
                <a:ea typeface="Liberation Sans Narrow"/>
                <a:cs typeface="Arial" panose="020B0604020202020204" pitchFamily="34" charset="0"/>
              </a:rPr>
              <a:t>Ian Goodfellow, </a:t>
            </a:r>
            <a:r>
              <a:rPr lang="en-US" sz="2600" dirty="0" err="1">
                <a:solidFill>
                  <a:srgbClr val="FF0000"/>
                </a:solidFill>
                <a:effectLst/>
                <a:latin typeface="Arial" panose="020B0604020202020204" pitchFamily="34" charset="0"/>
                <a:ea typeface="Liberation Sans Narrow"/>
                <a:cs typeface="Arial" panose="020B0604020202020204" pitchFamily="34" charset="0"/>
              </a:rPr>
              <a:t>Yoshua</a:t>
            </a:r>
            <a:r>
              <a:rPr lang="en-US" sz="2600" dirty="0">
                <a:solidFill>
                  <a:srgbClr val="FF0000"/>
                </a:solidFill>
                <a:effectLst/>
                <a:latin typeface="Arial" panose="020B0604020202020204" pitchFamily="34" charset="0"/>
                <a:ea typeface="Liberation Sans Narrow"/>
                <a:cs typeface="Arial" panose="020B0604020202020204" pitchFamily="34" charset="0"/>
              </a:rPr>
              <a:t> </a:t>
            </a:r>
            <a:r>
              <a:rPr lang="en-US" sz="2600" dirty="0" err="1">
                <a:solidFill>
                  <a:srgbClr val="FF0000"/>
                </a:solidFill>
                <a:effectLst/>
                <a:latin typeface="Arial" panose="020B0604020202020204" pitchFamily="34" charset="0"/>
                <a:ea typeface="Liberation Sans Narrow"/>
                <a:cs typeface="Arial" panose="020B0604020202020204" pitchFamily="34" charset="0"/>
              </a:rPr>
              <a:t>Bengio</a:t>
            </a:r>
            <a:r>
              <a:rPr lang="en-US" sz="2600" dirty="0">
                <a:solidFill>
                  <a:srgbClr val="FF0000"/>
                </a:solidFill>
                <a:effectLst/>
                <a:latin typeface="Arial" panose="020B0604020202020204" pitchFamily="34" charset="0"/>
                <a:ea typeface="Liberation Sans Narrow"/>
                <a:cs typeface="Arial" panose="020B0604020202020204" pitchFamily="34" charset="0"/>
              </a:rPr>
              <a:t>, Aaron Courville, Deep Learning, MIT Press, 2016</a:t>
            </a:r>
            <a:r>
              <a:rPr lang="en-US" sz="2600" dirty="0">
                <a:effectLst/>
                <a:latin typeface="Arial" panose="020B0604020202020204" pitchFamily="34" charset="0"/>
                <a:ea typeface="Liberation Sans Narrow"/>
                <a:cs typeface="Arial" panose="020B0604020202020204" pitchFamily="34" charset="0"/>
              </a:rPr>
              <a:t>.</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170373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2246769"/>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linear factor models are used as building blocks of mixture </a:t>
            </a:r>
            <a:r>
              <a:rPr lang="en-US" sz="2000" dirty="0" err="1"/>
              <a:t>modelsor</a:t>
            </a:r>
            <a:r>
              <a:rPr lang="en-US" sz="2000" dirty="0"/>
              <a:t> of larger, deep probabilistic models</a:t>
            </a:r>
          </a:p>
          <a:p>
            <a:pPr marL="285750" indent="-285750" algn="just">
              <a:buFont typeface="Wingdings" panose="05000000000000000000" pitchFamily="2" charset="2"/>
              <a:buChar char="q"/>
            </a:pPr>
            <a:r>
              <a:rPr lang="en-US" sz="2000" dirty="0"/>
              <a:t>A linear factor model is defined by the use of a stochastic linear decoder function that generates x by adding noise to a linear transformation of h</a:t>
            </a:r>
          </a:p>
          <a:p>
            <a:pPr marL="285750" indent="-285750" algn="just">
              <a:buFont typeface="Wingdings" panose="05000000000000000000" pitchFamily="2" charset="2"/>
              <a:buChar char="q"/>
            </a:pPr>
            <a:r>
              <a:rPr lang="en-US" sz="2000" dirty="0"/>
              <a:t>allow us to discover explanatory factors that have a simple joint distribution</a:t>
            </a:r>
          </a:p>
          <a:p>
            <a:pPr marL="285750" indent="-285750" algn="just">
              <a:buFont typeface="Wingdings" panose="05000000000000000000" pitchFamily="2" charset="2"/>
              <a:buChar char="q"/>
            </a:pPr>
            <a:r>
              <a:rPr lang="en-US" sz="2000" u="sng" dirty="0"/>
              <a:t>A linear factor model describes the data-generation process as follows.</a:t>
            </a:r>
          </a:p>
          <a:p>
            <a:pPr algn="just"/>
            <a:r>
              <a:rPr lang="en-US" sz="2000" dirty="0"/>
              <a:t>                                     we sample the explanatory factors h from a distribution</a:t>
            </a:r>
          </a:p>
          <a:p>
            <a:pPr algn="just"/>
            <a:r>
              <a:rPr lang="en-IN" sz="2000" dirty="0"/>
              <a:t>                                                                                  h ∼ p(h)</a:t>
            </a:r>
            <a:r>
              <a:rPr lang="en-US" sz="2000" dirty="0"/>
              <a:t>        </a:t>
            </a:r>
            <a:endParaRPr lang="en-IN" sz="2000" dirty="0"/>
          </a:p>
        </p:txBody>
      </p:sp>
      <p:pic>
        <p:nvPicPr>
          <p:cNvPr id="6" name="Picture 5">
            <a:extLst>
              <a:ext uri="{FF2B5EF4-FFF2-40B4-BE49-F238E27FC236}">
                <a16:creationId xmlns:a16="http://schemas.microsoft.com/office/drawing/2014/main" id="{1A4C0B53-F2BA-4B31-9EDC-62E4C8954E6A}"/>
              </a:ext>
            </a:extLst>
          </p:cNvPr>
          <p:cNvPicPr>
            <a:picLocks noChangeAspect="1"/>
          </p:cNvPicPr>
          <p:nvPr/>
        </p:nvPicPr>
        <p:blipFill>
          <a:blip r:embed="rId3"/>
          <a:stretch>
            <a:fillRect/>
          </a:stretch>
        </p:blipFill>
        <p:spPr>
          <a:xfrm>
            <a:off x="3749242" y="3447496"/>
            <a:ext cx="4010025" cy="2552700"/>
          </a:xfrm>
          <a:prstGeom prst="rect">
            <a:avLst/>
          </a:prstGeom>
        </p:spPr>
      </p:pic>
      <p:sp>
        <p:nvSpPr>
          <p:cNvPr id="8" name="TextBox 7">
            <a:extLst>
              <a:ext uri="{FF2B5EF4-FFF2-40B4-BE49-F238E27FC236}">
                <a16:creationId xmlns:a16="http://schemas.microsoft.com/office/drawing/2014/main" id="{73827985-4C4C-4C85-AD35-561BBA8A727A}"/>
              </a:ext>
            </a:extLst>
          </p:cNvPr>
          <p:cNvSpPr txBox="1"/>
          <p:nvPr/>
        </p:nvSpPr>
        <p:spPr>
          <a:xfrm>
            <a:off x="637308" y="6000196"/>
            <a:ext cx="11286836" cy="646331"/>
          </a:xfrm>
          <a:prstGeom prst="rect">
            <a:avLst/>
          </a:prstGeom>
          <a:noFill/>
        </p:spPr>
        <p:txBody>
          <a:bodyPr wrap="square">
            <a:spAutoFit/>
          </a:bodyPr>
          <a:lstStyle/>
          <a:p>
            <a:r>
              <a:rPr lang="en-US" dirty="0"/>
              <a:t>From the above Diagram,  </a:t>
            </a:r>
            <a:r>
              <a:rPr lang="en-US" dirty="0">
                <a:solidFill>
                  <a:srgbClr val="FF0000"/>
                </a:solidFill>
              </a:rPr>
              <a:t>the observed data vector x is obtained by a linear combination of independent latent factors h, plus some noise </a:t>
            </a:r>
            <a:endParaRPr lang="en-IN" dirty="0">
              <a:solidFill>
                <a:srgbClr val="FF0000"/>
              </a:solidFill>
            </a:endParaRPr>
          </a:p>
        </p:txBody>
      </p:sp>
    </p:spTree>
    <p:extLst>
      <p:ext uri="{BB962C8B-B14F-4D97-AF65-F5344CB8AC3E}">
        <p14:creationId xmlns:p14="http://schemas.microsoft.com/office/powerpoint/2010/main" val="411973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Linear factor Models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631216"/>
          </a:xfrm>
          <a:prstGeom prst="rect">
            <a:avLst/>
          </a:prstGeom>
          <a:noFill/>
        </p:spPr>
        <p:txBody>
          <a:bodyPr wrap="square">
            <a:spAutoFit/>
          </a:bodyPr>
          <a:lstStyle/>
          <a:p>
            <a:pPr marL="285750" indent="-285750" algn="just">
              <a:buFont typeface="Wingdings" panose="05000000000000000000" pitchFamily="2" charset="2"/>
              <a:buChar char="q"/>
            </a:pPr>
            <a:r>
              <a:rPr lang="en-US" sz="2000" dirty="0"/>
              <a:t>Different models, such as probabilistic PCA, factor analysis or ICA, make different choices about the form of the noise and of the prior p(h). </a:t>
            </a:r>
          </a:p>
          <a:p>
            <a:pPr algn="just"/>
            <a:r>
              <a:rPr lang="en-US" sz="2000" dirty="0"/>
              <a:t>        where p(h) is a factorial distribution, with p(h) = </a:t>
            </a:r>
            <a:r>
              <a:rPr lang="en-IN" sz="2000" dirty="0"/>
              <a:t>Π</a:t>
            </a:r>
            <a:r>
              <a:rPr lang="en-US" sz="2000" dirty="0"/>
              <a:t> i p(hi),</a:t>
            </a:r>
          </a:p>
          <a:p>
            <a:pPr marL="342900" indent="-342900" algn="just">
              <a:buFont typeface="Wingdings" panose="05000000000000000000" pitchFamily="2" charset="2"/>
              <a:buChar char="q"/>
            </a:pPr>
            <a:r>
              <a:rPr lang="en-US" sz="2000" dirty="0"/>
              <a:t>Next we sample the real-valued observable variables given the factors x = W h + b + noise,</a:t>
            </a:r>
          </a:p>
          <a:p>
            <a:pPr algn="just"/>
            <a:r>
              <a:rPr lang="en-US" sz="2000" dirty="0"/>
              <a:t>                              where the noise is typically Gaussian and diagonal</a:t>
            </a:r>
            <a:endParaRPr lang="en-IN" sz="2000" dirty="0"/>
          </a:p>
        </p:txBody>
      </p:sp>
      <p:sp>
        <p:nvSpPr>
          <p:cNvPr id="9" name="TextBox 8">
            <a:extLst>
              <a:ext uri="{FF2B5EF4-FFF2-40B4-BE49-F238E27FC236}">
                <a16:creationId xmlns:a16="http://schemas.microsoft.com/office/drawing/2014/main" id="{B5D486B9-03F2-4CC5-9A9E-B01AF340D956}"/>
              </a:ext>
            </a:extLst>
          </p:cNvPr>
          <p:cNvSpPr txBox="1"/>
          <p:nvPr/>
        </p:nvSpPr>
        <p:spPr>
          <a:xfrm>
            <a:off x="544945" y="2816429"/>
            <a:ext cx="6096000" cy="523220"/>
          </a:xfrm>
          <a:prstGeom prst="rect">
            <a:avLst/>
          </a:prstGeom>
          <a:noFill/>
        </p:spPr>
        <p:txBody>
          <a:bodyPr wrap="square">
            <a:spAutoFit/>
          </a:bodyPr>
          <a:lstStyle/>
          <a:p>
            <a:r>
              <a:rPr lang="en-IN" sz="2800" b="1" spc="-5" dirty="0">
                <a:solidFill>
                  <a:srgbClr val="0000FF"/>
                </a:solidFill>
                <a:latin typeface="Bookman Old Style" panose="02050604050505020204" pitchFamily="18" charset="0"/>
                <a:ea typeface="+mn-ea"/>
                <a:cs typeface="Times New Roman"/>
              </a:rPr>
              <a:t>Dimensionality Reduction:</a:t>
            </a:r>
            <a:endParaRPr lang="en-IN" sz="2800" dirty="0"/>
          </a:p>
        </p:txBody>
      </p:sp>
      <p:sp>
        <p:nvSpPr>
          <p:cNvPr id="10" name="TextBox 9">
            <a:extLst>
              <a:ext uri="{FF2B5EF4-FFF2-40B4-BE49-F238E27FC236}">
                <a16:creationId xmlns:a16="http://schemas.microsoft.com/office/drawing/2014/main" id="{D2315861-1B59-440D-9D33-7328656312F2}"/>
              </a:ext>
            </a:extLst>
          </p:cNvPr>
          <p:cNvSpPr txBox="1"/>
          <p:nvPr/>
        </p:nvSpPr>
        <p:spPr>
          <a:xfrm>
            <a:off x="1039091" y="3518352"/>
            <a:ext cx="10520217" cy="1600438"/>
          </a:xfrm>
          <a:prstGeom prst="rect">
            <a:avLst/>
          </a:prstGeom>
          <a:noFill/>
        </p:spPr>
        <p:txBody>
          <a:bodyPr wrap="square">
            <a:spAutoFit/>
          </a:bodyPr>
          <a:lstStyle/>
          <a:p>
            <a:pPr marL="285750" indent="-285750">
              <a:buFont typeface="Wingdings" panose="05000000000000000000" pitchFamily="2" charset="2"/>
              <a:buChar char="Ø"/>
            </a:pPr>
            <a:r>
              <a:rPr lang="en-US" sz="2000" dirty="0"/>
              <a:t>High dimensionality is challenging and redundant </a:t>
            </a:r>
          </a:p>
          <a:p>
            <a:pPr marL="285750" indent="-285750">
              <a:buFont typeface="Wingdings" panose="05000000000000000000" pitchFamily="2" charset="2"/>
              <a:buChar char="Ø"/>
            </a:pPr>
            <a:r>
              <a:rPr lang="en-US" sz="2000" dirty="0"/>
              <a:t> It is natural to try to reduce dimensionality  </a:t>
            </a:r>
          </a:p>
          <a:p>
            <a:pPr marL="285750" indent="-285750">
              <a:buFont typeface="Wingdings" panose="05000000000000000000" pitchFamily="2" charset="2"/>
              <a:buChar char="Ø"/>
            </a:pPr>
            <a:r>
              <a:rPr lang="en-US" sz="2000" dirty="0"/>
              <a:t>We reduce  the dimensionality by feature combination i.e., combine old features X to create new features Y</a:t>
            </a:r>
          </a:p>
          <a:p>
            <a:endParaRPr lang="en-IN" dirty="0"/>
          </a:p>
        </p:txBody>
      </p:sp>
      <p:pic>
        <p:nvPicPr>
          <p:cNvPr id="12" name="Picture 11">
            <a:extLst>
              <a:ext uri="{FF2B5EF4-FFF2-40B4-BE49-F238E27FC236}">
                <a16:creationId xmlns:a16="http://schemas.microsoft.com/office/drawing/2014/main" id="{420FACB3-91D8-4C4C-A461-6EF3E1E7E931}"/>
              </a:ext>
            </a:extLst>
          </p:cNvPr>
          <p:cNvPicPr>
            <a:picLocks noChangeAspect="1"/>
          </p:cNvPicPr>
          <p:nvPr/>
        </p:nvPicPr>
        <p:blipFill>
          <a:blip r:embed="rId3"/>
          <a:stretch>
            <a:fillRect/>
          </a:stretch>
        </p:blipFill>
        <p:spPr>
          <a:xfrm>
            <a:off x="2736850" y="4752542"/>
            <a:ext cx="7124700" cy="1952625"/>
          </a:xfrm>
          <a:prstGeom prst="rect">
            <a:avLst/>
          </a:prstGeom>
        </p:spPr>
      </p:pic>
    </p:spTree>
    <p:extLst>
      <p:ext uri="{BB962C8B-B14F-4D97-AF65-F5344CB8AC3E}">
        <p14:creationId xmlns:p14="http://schemas.microsoft.com/office/powerpoint/2010/main" val="167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spc="-5" dirty="0">
                <a:solidFill>
                  <a:srgbClr val="0000FF"/>
                </a:solidFill>
                <a:latin typeface="Bookman Old Style" panose="02050604050505020204" pitchFamily="18" charset="0"/>
                <a:ea typeface="+mn-ea"/>
                <a:cs typeface="Times New Roman"/>
              </a:rPr>
              <a:t>Dimensionality Reduction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pic>
        <p:nvPicPr>
          <p:cNvPr id="6" name="Picture 5">
            <a:extLst>
              <a:ext uri="{FF2B5EF4-FFF2-40B4-BE49-F238E27FC236}">
                <a16:creationId xmlns:a16="http://schemas.microsoft.com/office/drawing/2014/main" id="{42F408D1-898D-481A-BE21-7A9B0B6A3161}"/>
              </a:ext>
            </a:extLst>
          </p:cNvPr>
          <p:cNvPicPr>
            <a:picLocks noChangeAspect="1"/>
          </p:cNvPicPr>
          <p:nvPr/>
        </p:nvPicPr>
        <p:blipFill>
          <a:blip r:embed="rId3"/>
          <a:stretch>
            <a:fillRect/>
          </a:stretch>
        </p:blipFill>
        <p:spPr>
          <a:xfrm>
            <a:off x="1274618" y="1827555"/>
            <a:ext cx="9867900" cy="3067050"/>
          </a:xfrm>
          <a:prstGeom prst="rect">
            <a:avLst/>
          </a:prstGeom>
        </p:spPr>
      </p:pic>
      <p:sp>
        <p:nvSpPr>
          <p:cNvPr id="11" name="TextBox 10">
            <a:extLst>
              <a:ext uri="{FF2B5EF4-FFF2-40B4-BE49-F238E27FC236}">
                <a16:creationId xmlns:a16="http://schemas.microsoft.com/office/drawing/2014/main" id="{FBAAEA95-D21D-4C2C-A129-7CF628CF02F2}"/>
              </a:ext>
            </a:extLst>
          </p:cNvPr>
          <p:cNvSpPr txBox="1"/>
          <p:nvPr/>
        </p:nvSpPr>
        <p:spPr>
          <a:xfrm>
            <a:off x="1089891" y="5314751"/>
            <a:ext cx="10464799" cy="954107"/>
          </a:xfrm>
          <a:prstGeom prst="rect">
            <a:avLst/>
          </a:prstGeom>
          <a:noFill/>
        </p:spPr>
        <p:txBody>
          <a:bodyPr wrap="square">
            <a:spAutoFit/>
          </a:bodyPr>
          <a:lstStyle/>
          <a:p>
            <a:pPr marL="457200" indent="-457200">
              <a:buFont typeface="Wingdings" panose="05000000000000000000" pitchFamily="2" charset="2"/>
              <a:buChar char="v"/>
            </a:pPr>
            <a:r>
              <a:rPr lang="en-US" sz="2800" b="1" i="0" dirty="0">
                <a:solidFill>
                  <a:srgbClr val="555555"/>
                </a:solidFill>
                <a:effectLst/>
                <a:latin typeface="Helvetica Neue"/>
              </a:rPr>
              <a:t>An important machine learning method for dimensionality reduction is called </a:t>
            </a:r>
            <a:r>
              <a:rPr lang="en-US" sz="2800" b="1" i="0" dirty="0">
                <a:solidFill>
                  <a:srgbClr val="FF0000"/>
                </a:solidFill>
                <a:effectLst/>
                <a:latin typeface="Helvetica Neue"/>
              </a:rPr>
              <a:t>Principal Component Analysis</a:t>
            </a:r>
            <a:r>
              <a:rPr lang="en-US" sz="2800" b="1" i="0" dirty="0">
                <a:solidFill>
                  <a:srgbClr val="555555"/>
                </a:solidFill>
                <a:effectLst/>
                <a:latin typeface="Helvetica Neue"/>
              </a:rPr>
              <a:t>.</a:t>
            </a:r>
            <a:endParaRPr lang="en-IN" sz="2800" b="1" dirty="0"/>
          </a:p>
        </p:txBody>
      </p:sp>
    </p:spTree>
    <p:extLst>
      <p:ext uri="{BB962C8B-B14F-4D97-AF65-F5344CB8AC3E}">
        <p14:creationId xmlns:p14="http://schemas.microsoft.com/office/powerpoint/2010/main" val="372330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3643" b="1" spc="-5" dirty="0">
                <a:solidFill>
                  <a:srgbClr val="0000FF"/>
                </a:solidFill>
                <a:latin typeface="Bookman Old Style" panose="02050604050505020204" pitchFamily="18" charset="0"/>
                <a:ea typeface="+mn-ea"/>
                <a:cs typeface="Times New Roman"/>
              </a:rPr>
              <a:t>Principle Component Analysis - PCA</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089892" cy="1200727"/>
          </a:xfrm>
          <a:prstGeom prst="rect">
            <a:avLst/>
          </a:prstGeom>
        </p:spPr>
      </p:pic>
      <p:sp>
        <p:nvSpPr>
          <p:cNvPr id="5" name="TextBox 4">
            <a:extLst>
              <a:ext uri="{FF2B5EF4-FFF2-40B4-BE49-F238E27FC236}">
                <a16:creationId xmlns:a16="http://schemas.microsoft.com/office/drawing/2014/main" id="{68616B0E-41D6-4E20-9040-202913877495}"/>
              </a:ext>
            </a:extLst>
          </p:cNvPr>
          <p:cNvSpPr txBox="1"/>
          <p:nvPr/>
        </p:nvSpPr>
        <p:spPr>
          <a:xfrm>
            <a:off x="637308" y="1200727"/>
            <a:ext cx="11194473" cy="1938992"/>
          </a:xfrm>
          <a:prstGeom prst="rect">
            <a:avLst/>
          </a:prstGeom>
          <a:noFill/>
        </p:spPr>
        <p:txBody>
          <a:bodyPr wrap="square">
            <a:spAutoFit/>
          </a:bodyPr>
          <a:lstStyle/>
          <a:p>
            <a:pPr marL="285750" indent="-285750" algn="just">
              <a:buFont typeface="Wingdings" panose="05000000000000000000" pitchFamily="2" charset="2"/>
              <a:buChar char="q"/>
            </a:pPr>
            <a:r>
              <a:rPr lang="en-US" sz="2000" b="0" i="0" dirty="0">
                <a:solidFill>
                  <a:srgbClr val="555555"/>
                </a:solidFill>
                <a:effectLst/>
                <a:latin typeface="Helvetica Neue"/>
              </a:rPr>
              <a:t>It is a method that uses simple matrix operations from </a:t>
            </a:r>
            <a:r>
              <a:rPr lang="en-US" sz="2000" b="0" i="0" u="none" strike="noStrike" dirty="0">
                <a:solidFill>
                  <a:srgbClr val="428BCA"/>
                </a:solidFill>
                <a:effectLst/>
                <a:latin typeface="Helvetica Neue"/>
              </a:rPr>
              <a:t>linear algebra</a:t>
            </a:r>
            <a:r>
              <a:rPr lang="en-US" sz="2000" b="0" i="0" dirty="0">
                <a:solidFill>
                  <a:srgbClr val="555555"/>
                </a:solidFill>
                <a:effectLst/>
                <a:latin typeface="Helvetica Neue"/>
              </a:rPr>
              <a:t> and statistics to calculate a projection of the original data into the same number or fewer dimensions. </a:t>
            </a:r>
          </a:p>
          <a:p>
            <a:pPr marL="285750" indent="-285750" algn="just">
              <a:buFont typeface="Wingdings" panose="05000000000000000000" pitchFamily="2" charset="2"/>
              <a:buChar char="q"/>
            </a:pPr>
            <a:r>
              <a:rPr lang="en-US" sz="2000" b="0" i="0" dirty="0">
                <a:solidFill>
                  <a:srgbClr val="555555"/>
                </a:solidFill>
                <a:effectLst/>
                <a:latin typeface="Helvetica Neue"/>
              </a:rPr>
              <a:t>t can be thought of as a projection method where data with m-columns (features) is projected into a subspace with m or fewer columns, whilst retaining the essence of the original data.</a:t>
            </a:r>
          </a:p>
          <a:p>
            <a:pPr marL="285750" indent="-285750" algn="just">
              <a:buFont typeface="Wingdings" panose="05000000000000000000" pitchFamily="2" charset="2"/>
              <a:buChar char="q"/>
            </a:pPr>
            <a:r>
              <a:rPr lang="en-US" sz="2000" b="0" i="0" dirty="0">
                <a:solidFill>
                  <a:srgbClr val="555555"/>
                </a:solidFill>
                <a:effectLst/>
                <a:latin typeface="Helvetica Neue"/>
              </a:rPr>
              <a:t>PCA is an operation applied to a dataset, represented by an n x m matrix A that results in a projection of A which we will call B.</a:t>
            </a:r>
            <a:endParaRPr lang="en-IN" sz="2000" dirty="0"/>
          </a:p>
        </p:txBody>
      </p:sp>
      <p:pic>
        <p:nvPicPr>
          <p:cNvPr id="6" name="Picture 5">
            <a:extLst>
              <a:ext uri="{FF2B5EF4-FFF2-40B4-BE49-F238E27FC236}">
                <a16:creationId xmlns:a16="http://schemas.microsoft.com/office/drawing/2014/main" id="{32614EE5-3BF4-402B-96EF-DAE537BC67AE}"/>
              </a:ext>
            </a:extLst>
          </p:cNvPr>
          <p:cNvPicPr>
            <a:picLocks noChangeAspect="1"/>
          </p:cNvPicPr>
          <p:nvPr/>
        </p:nvPicPr>
        <p:blipFill>
          <a:blip r:embed="rId3"/>
          <a:stretch>
            <a:fillRect/>
          </a:stretch>
        </p:blipFill>
        <p:spPr>
          <a:xfrm>
            <a:off x="77786" y="3048001"/>
            <a:ext cx="11569269" cy="3619500"/>
          </a:xfrm>
          <a:prstGeom prst="rect">
            <a:avLst/>
          </a:prstGeom>
        </p:spPr>
      </p:pic>
      <p:sp>
        <p:nvSpPr>
          <p:cNvPr id="7" name="TextBox 6">
            <a:extLst>
              <a:ext uri="{FF2B5EF4-FFF2-40B4-BE49-F238E27FC236}">
                <a16:creationId xmlns:a16="http://schemas.microsoft.com/office/drawing/2014/main" id="{873C3135-5A17-4C0C-807F-06A1260909D7}"/>
              </a:ext>
            </a:extLst>
          </p:cNvPr>
          <p:cNvSpPr txBox="1"/>
          <p:nvPr/>
        </p:nvSpPr>
        <p:spPr>
          <a:xfrm>
            <a:off x="544945" y="5971309"/>
            <a:ext cx="5347856" cy="261610"/>
          </a:xfrm>
          <a:prstGeom prst="rect">
            <a:avLst/>
          </a:prstGeom>
          <a:noFill/>
        </p:spPr>
        <p:txBody>
          <a:bodyPr wrap="square" rtlCol="0">
            <a:spAutoFit/>
          </a:bodyPr>
          <a:lstStyle/>
          <a:p>
            <a:r>
              <a:rPr lang="en-IN" sz="1100" dirty="0"/>
              <a:t>Image Source: http://www.sci.utah.edu/~shireen/pdfs/tutorials/Elhabian_PCA09.pdf</a:t>
            </a:r>
          </a:p>
        </p:txBody>
      </p:sp>
    </p:spTree>
    <p:extLst>
      <p:ext uri="{BB962C8B-B14F-4D97-AF65-F5344CB8AC3E}">
        <p14:creationId xmlns:p14="http://schemas.microsoft.com/office/powerpoint/2010/main" val="3270233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2639</TotalTime>
  <Words>1845</Words>
  <Application>Microsoft Office PowerPoint</Application>
  <PresentationFormat>Widescreen</PresentationFormat>
  <Paragraphs>138</Paragraphs>
  <Slides>33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Arial</vt:lpstr>
      <vt:lpstr>Bookman Old Style</vt:lpstr>
      <vt:lpstr>Calibri</vt:lpstr>
      <vt:lpstr>Calibri Light</vt:lpstr>
      <vt:lpstr>Helvetica Neue</vt:lpstr>
      <vt:lpstr>Wingdings</vt:lpstr>
      <vt:lpstr>Office Theme</vt:lpstr>
      <vt:lpstr>Custom Design</vt:lpstr>
      <vt:lpstr>SECA4002 – DEEP LEARNING NEURAL NETWORKS</vt:lpstr>
      <vt:lpstr>Course Outcomes</vt:lpstr>
      <vt:lpstr>Course Objectives</vt:lpstr>
      <vt:lpstr>PowerPoint Presentation</vt:lpstr>
      <vt:lpstr>PowerPoint Presentation</vt:lpstr>
      <vt:lpstr>Linear factor Models</vt:lpstr>
      <vt:lpstr>Linear factor Models</vt:lpstr>
      <vt:lpstr>Dimensionality Reduction </vt:lpstr>
      <vt:lpstr>Principle Component Analysis - PCA</vt:lpstr>
      <vt:lpstr>Principle Component Analysis - PCA</vt:lpstr>
      <vt:lpstr>Principle Component Analysis - PCA</vt:lpstr>
      <vt:lpstr>Principle Component Analysis - PCA</vt:lpstr>
      <vt:lpstr>Principle Component Analysis - PCA</vt:lpstr>
      <vt:lpstr>Principle Component Analysis -STEPs</vt:lpstr>
      <vt:lpstr>Principle Component Analysis -STEPs</vt:lpstr>
      <vt:lpstr>Principle Component Analysis -PCA</vt:lpstr>
      <vt:lpstr>Principle Component Analysis </vt:lpstr>
      <vt:lpstr>Principle Component Analysis </vt:lpstr>
      <vt:lpstr>Principle Component Analysis </vt:lpstr>
      <vt:lpstr>Principle Component Analysis </vt:lpstr>
      <vt:lpstr>Principle Component Analysis </vt:lpstr>
      <vt:lpstr>Principle Component Analysis - Advantages </vt:lpstr>
      <vt:lpstr>Principle Component Analysis - Advantages &amp; Disadvantages</vt:lpstr>
      <vt:lpstr>Principle Component Analysis - Advantages &amp; Disadvantages</vt:lpstr>
      <vt:lpstr>Linear Discriminative Analysis - LDA</vt:lpstr>
      <vt:lpstr>Linear Discriminative Analysis - LDA</vt:lpstr>
      <vt:lpstr>Linear Discriminative Analysis - LDA</vt:lpstr>
      <vt:lpstr>Linear Discriminative Analysis - LDA</vt:lpstr>
      <vt:lpstr>Linear Discriminative Analysis - LDA</vt:lpstr>
      <vt:lpstr>PCA Vs LDA</vt:lpstr>
      <vt:lpstr>LDA in 5simple steps</vt:lpstr>
      <vt:lpstr>LDA – Pros &amp; 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vedanarayanan venugopal</cp:lastModifiedBy>
  <cp:revision>111</cp:revision>
  <dcterms:created xsi:type="dcterms:W3CDTF">2021-07-05T04:49:38Z</dcterms:created>
  <dcterms:modified xsi:type="dcterms:W3CDTF">2021-09-06T10:06:11Z</dcterms:modified>
</cp:coreProperties>
</file>